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80CE-F02A-4985-8D7D-6525FF332F80}" type="datetimeFigureOut">
              <a:rPr lang="es-MX" smtClean="0"/>
              <a:t>04/08/2012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5D5517-0F51-4660-BBDF-3C5E0B7B0690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80CE-F02A-4985-8D7D-6525FF332F80}" type="datetimeFigureOut">
              <a:rPr lang="es-MX" smtClean="0"/>
              <a:t>04/08/2012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5517-0F51-4660-BBDF-3C5E0B7B069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80CE-F02A-4985-8D7D-6525FF332F80}" type="datetimeFigureOut">
              <a:rPr lang="es-MX" smtClean="0"/>
              <a:t>04/08/2012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5517-0F51-4660-BBDF-3C5E0B7B069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80CE-F02A-4985-8D7D-6525FF332F80}" type="datetimeFigureOut">
              <a:rPr lang="es-MX" smtClean="0"/>
              <a:t>04/08/2012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5517-0F51-4660-BBDF-3C5E0B7B0690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80CE-F02A-4985-8D7D-6525FF332F80}" type="datetimeFigureOut">
              <a:rPr lang="es-MX" smtClean="0"/>
              <a:t>04/08/2012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5D5517-0F51-4660-BBDF-3C5E0B7B069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80CE-F02A-4985-8D7D-6525FF332F80}" type="datetimeFigureOut">
              <a:rPr lang="es-MX" smtClean="0"/>
              <a:t>04/08/2012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5517-0F51-4660-BBDF-3C5E0B7B0690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80CE-F02A-4985-8D7D-6525FF332F80}" type="datetimeFigureOut">
              <a:rPr lang="es-MX" smtClean="0"/>
              <a:t>04/08/2012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5517-0F51-4660-BBDF-3C5E0B7B0690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80CE-F02A-4985-8D7D-6525FF332F80}" type="datetimeFigureOut">
              <a:rPr lang="es-MX" smtClean="0"/>
              <a:t>04/08/2012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5517-0F51-4660-BBDF-3C5E0B7B069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80CE-F02A-4985-8D7D-6525FF332F80}" type="datetimeFigureOut">
              <a:rPr lang="es-MX" smtClean="0"/>
              <a:t>04/08/2012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5517-0F51-4660-BBDF-3C5E0B7B069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80CE-F02A-4985-8D7D-6525FF332F80}" type="datetimeFigureOut">
              <a:rPr lang="es-MX" smtClean="0"/>
              <a:t>04/08/2012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5517-0F51-4660-BBDF-3C5E0B7B0690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80CE-F02A-4985-8D7D-6525FF332F80}" type="datetimeFigureOut">
              <a:rPr lang="es-MX" smtClean="0"/>
              <a:t>04/08/2012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5D5517-0F51-4660-BBDF-3C5E0B7B0690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B780CE-F02A-4985-8D7D-6525FF332F80}" type="datetimeFigureOut">
              <a:rPr lang="es-MX" smtClean="0"/>
              <a:t>04/08/2012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5D5517-0F51-4660-BBDF-3C5E0B7B069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Investigación documental y redacción</a:t>
            </a:r>
          </a:p>
          <a:p>
            <a:r>
              <a:rPr lang="es-MX" dirty="0" smtClean="0"/>
              <a:t>Mtro. Nelson José Gallardo y Furlong</a:t>
            </a:r>
          </a:p>
          <a:p>
            <a:r>
              <a:rPr lang="es-MX" dirty="0" smtClean="0"/>
              <a:t>La encuesta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Universidad del Valle de Puebla</a:t>
            </a:r>
            <a:endParaRPr lang="es-MX" dirty="0"/>
          </a:p>
        </p:txBody>
      </p:sp>
      <p:pic>
        <p:nvPicPr>
          <p:cNvPr id="4" name="3 Imagen" descr="logoUV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142852"/>
            <a:ext cx="1219200" cy="12573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 descr="v10n4a02tab2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285728"/>
            <a:ext cx="8643998" cy="62151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 descr="ejemplo_encuest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214290"/>
            <a:ext cx="8572560" cy="64294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 descr="ejemplo-encuesta-online-test-producto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Dos enfoques de la investigación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Lo cualitativo nos habla de características y cualidades del objeto de investigación, habla de lo singular, explica la particularidad, es naturalista, atiende a los fenómenos tal y como ocurren.</a:t>
            </a:r>
          </a:p>
          <a:p>
            <a:endParaRPr lang="es-MX" dirty="0" smtClean="0"/>
          </a:p>
          <a:p>
            <a:r>
              <a:rPr lang="es-MX" dirty="0" smtClean="0"/>
              <a:t>Lo cuantitativo es numérico, es un dato, un porcentaje, una cifra.</a:t>
            </a:r>
            <a:endParaRPr lang="es-MX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 de una e</a:t>
            </a:r>
            <a:r>
              <a:rPr lang="es-MX" dirty="0" smtClean="0"/>
              <a:t>ntrevista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b="1" dirty="0" smtClean="0"/>
              <a:t>Ejemplo de entrevista: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Entrevista al entrenador de la U.N.D</a:t>
            </a:r>
            <a:br>
              <a:rPr lang="es-MX" dirty="0" smtClean="0"/>
            </a:br>
            <a:r>
              <a:rPr lang="es-MX" dirty="0" smtClean="0"/>
              <a:t>Por Juan Pablo Perales.</a:t>
            </a:r>
            <a:br>
              <a:rPr lang="es-MX" dirty="0" smtClean="0"/>
            </a:br>
            <a:r>
              <a:rPr lang="es-MX" dirty="0" smtClean="0"/>
              <a:t>Reportero de: “El deportista Joven”.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Entrevista al entrenador de la sección de velocidad de campus de la Universidad Nacional Deportiva.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El pasado sábado, nos fue concedida  una entrevista por el señor Joaquín Bolaños Manso, entrenador en jefe de la U.N.D (Universidad Nacional Deportiva) respondiéndonos lo siguiente: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- </a:t>
            </a:r>
            <a:r>
              <a:rPr lang="es-MX" b="1" dirty="0" smtClean="0"/>
              <a:t>Juan Pablo:</a:t>
            </a:r>
            <a:r>
              <a:rPr lang="es-MX" dirty="0" smtClean="0"/>
              <a:t> Buenas tardes Sr. Bolaños, hemos venido para entrevistarlo y que nos de un pormenor del resultado de sus deportistas y estudiantes, así como de sus proyectos frente a la justa deportiva que se avecina ante las universidades del país.</a:t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 fontScale="62500" lnSpcReduction="2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- </a:t>
            </a:r>
            <a:r>
              <a:rPr lang="es-MX" b="1" dirty="0" smtClean="0"/>
              <a:t>Joaquín: </a:t>
            </a:r>
            <a:r>
              <a:rPr lang="es-MX" dirty="0" smtClean="0"/>
              <a:t>Hola Juan Pablo; como se avecinan las justas deportivas entre las universidades, hemos redoblado nuestros esfuerzos para que los jóvenes mejoren sus tiempos.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- </a:t>
            </a:r>
            <a:r>
              <a:rPr lang="es-MX" b="1" dirty="0" smtClean="0"/>
              <a:t>Juan Pablo: </a:t>
            </a:r>
            <a:r>
              <a:rPr lang="es-MX" dirty="0" smtClean="0"/>
              <a:t>Tengo entendido que existieron problemas con las pruebas de dopaje con algunos de sus estudiantes. ¿Qué nos puede decir sobre eso?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- </a:t>
            </a:r>
            <a:r>
              <a:rPr lang="es-MX" b="1" dirty="0" smtClean="0"/>
              <a:t>Joaquín:</a:t>
            </a:r>
            <a:r>
              <a:rPr lang="es-MX" dirty="0" smtClean="0"/>
              <a:t> Mira, es claro que ante tanta presión los jóvenes buscan formas fáciles para mejorar sus tiempos y capacidades, pero por más que nosotros los revisemos, no podemos controlarlos fuera de los planteles; se que somos sus sinodales, pero siempre existe un momento en el que se encuentran solos y ahí solo se pueden cobijar con su libre albedrío.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- </a:t>
            </a:r>
            <a:r>
              <a:rPr lang="es-MX" b="1" dirty="0" smtClean="0"/>
              <a:t>Juan Pablo:</a:t>
            </a:r>
            <a:r>
              <a:rPr lang="es-MX" dirty="0" smtClean="0"/>
              <a:t> ¿Con esto nos quiere decir que no puede hacer nada?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- </a:t>
            </a:r>
            <a:r>
              <a:rPr lang="es-MX" b="1" dirty="0" smtClean="0"/>
              <a:t>Joaquín:</a:t>
            </a:r>
            <a:r>
              <a:rPr lang="es-MX" dirty="0" smtClean="0"/>
              <a:t> ¡No! por supuesto que no, pero puedo decir que esto nos ha obligado a tomar medidas más estrictas, como son revisiones semanales y la ayuda de nutriólogos y psicólogos que nos asesoren para poder corregir los problemas que se nos presentaron.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- </a:t>
            </a:r>
            <a:r>
              <a:rPr lang="es-MX" b="1" dirty="0" smtClean="0"/>
              <a:t>Juan Pablo:</a:t>
            </a:r>
            <a:r>
              <a:rPr lang="es-MX" dirty="0" smtClean="0"/>
              <a:t> ¿Respecto a las penalizaciones que sus deportistas sufrieron que nos puede decir.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- </a:t>
            </a:r>
            <a:r>
              <a:rPr lang="es-MX" b="1" dirty="0" smtClean="0"/>
              <a:t>Joaquín:</a:t>
            </a:r>
            <a:r>
              <a:rPr lang="es-MX" dirty="0" smtClean="0"/>
              <a:t> Los jóvenes que infringieron, fueron dos, y éstos ya cumplieron las penas impuestas por los dirigentes deportivos; y se demostró que se produjo por consumir alimentos que contenían </a:t>
            </a:r>
            <a:r>
              <a:rPr lang="es-MX" dirty="0" err="1" smtClean="0"/>
              <a:t>clembuterol</a:t>
            </a:r>
            <a:r>
              <a:rPr lang="es-MX" dirty="0" smtClean="0"/>
              <a:t>, los cuales fueron proporcionados en el centro deportivo de la universidad en la que competimos, en donde también se presentaron penalizaciones.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7500" lnSpcReduction="20000"/>
          </a:bodyPr>
          <a:lstStyle/>
          <a:p>
            <a:r>
              <a:rPr lang="es-MX" dirty="0" smtClean="0"/>
              <a:t>- </a:t>
            </a:r>
            <a:r>
              <a:rPr lang="es-MX" b="1" dirty="0" smtClean="0"/>
              <a:t>Juan Pablo:</a:t>
            </a:r>
            <a:r>
              <a:rPr lang="es-MX" dirty="0" smtClean="0"/>
              <a:t> ¿esto los dejo exentos a ustedes?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- </a:t>
            </a:r>
            <a:r>
              <a:rPr lang="es-MX" b="1" dirty="0" smtClean="0"/>
              <a:t>Joaquín:</a:t>
            </a:r>
            <a:r>
              <a:rPr lang="es-MX" dirty="0" smtClean="0"/>
              <a:t> Bueno, nuestros deportistas podrán jugar nuevamente, pero se les retiraron las medallas, pues se encontraban en ventaja a los demás por el problema del dopaje. Ellos quedaron exentos de responsabilidad y limpios en su expediente.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- </a:t>
            </a:r>
            <a:r>
              <a:rPr lang="es-MX" b="1" dirty="0" smtClean="0"/>
              <a:t>Juan Pablo:</a:t>
            </a:r>
            <a:r>
              <a:rPr lang="es-MX" dirty="0" smtClean="0"/>
              <a:t> ¿Qué dijeron los muchachos sobre esto?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- </a:t>
            </a:r>
            <a:r>
              <a:rPr lang="es-MX" b="1" dirty="0" smtClean="0"/>
              <a:t>Joaquín:</a:t>
            </a:r>
            <a:r>
              <a:rPr lang="es-MX" dirty="0" smtClean="0"/>
              <a:t> Solo dicen que hay ocasiones en que pagan justos por pecadores, pero dicen que esperan mejorar esto en la justa de este año.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- </a:t>
            </a:r>
            <a:r>
              <a:rPr lang="es-MX" b="1" dirty="0" smtClean="0"/>
              <a:t>Juan Pablo: </a:t>
            </a:r>
            <a:r>
              <a:rPr lang="es-MX" dirty="0" smtClean="0"/>
              <a:t>Por ultimo y ya para terminar, cuantos estudiantes enviarán a la justa deportiva.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- </a:t>
            </a:r>
            <a:r>
              <a:rPr lang="es-MX" b="1" dirty="0" smtClean="0"/>
              <a:t>Joaquín: </a:t>
            </a:r>
            <a:r>
              <a:rPr lang="es-MX" dirty="0" smtClean="0"/>
              <a:t>Serán un total de treinta idos (32), que ya cuentan con todos sus documentos y exámenes físicos cumplidos y que tienen los mejores tiempos en todo el plantel.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- </a:t>
            </a:r>
            <a:r>
              <a:rPr lang="es-MX" b="1" dirty="0" smtClean="0"/>
              <a:t>Juan Pablo:</a:t>
            </a:r>
            <a:r>
              <a:rPr lang="es-MX" dirty="0" smtClean="0"/>
              <a:t> Bien, esperemos que tengan la mejor de las suertes y que nos veamos después de la justa deportiva con noticias nuevas.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- </a:t>
            </a:r>
            <a:r>
              <a:rPr lang="es-MX" b="1" dirty="0" smtClean="0"/>
              <a:t>Joaquín:</a:t>
            </a:r>
            <a:r>
              <a:rPr lang="es-MX" dirty="0" smtClean="0"/>
              <a:t> Al contrario, gracias a ti y a “el deportista joven” por habernos visitado.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encuesta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Es una muestra probabilística, no puede sustituir a la realidad, es una aproximación a ella.</a:t>
            </a:r>
          </a:p>
          <a:p>
            <a:r>
              <a:rPr lang="es-MX" dirty="0" smtClean="0"/>
              <a:t>Aporta material cuantitativo.</a:t>
            </a:r>
          </a:p>
          <a:p>
            <a:r>
              <a:rPr lang="es-MX" dirty="0" smtClean="0"/>
              <a:t>Aporta material estadístico.</a:t>
            </a:r>
          </a:p>
          <a:p>
            <a:r>
              <a:rPr lang="es-MX" dirty="0" smtClean="0"/>
              <a:t>Es necesario un tema en concreto a investigar.</a:t>
            </a:r>
          </a:p>
          <a:p>
            <a:r>
              <a:rPr lang="es-MX" dirty="0" smtClean="0"/>
              <a:t>Es necesario un cuestionario de preguntas relevantes.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Dos cosas a determinar antes de hacer una encuesta.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Determinar el tamaño del universo a investigar.</a:t>
            </a:r>
          </a:p>
          <a:p>
            <a:endParaRPr lang="es-MX" dirty="0" smtClean="0"/>
          </a:p>
          <a:p>
            <a:r>
              <a:rPr lang="es-MX" dirty="0" smtClean="0"/>
              <a:t>Determinar el tamaño de la muestra.</a:t>
            </a:r>
          </a:p>
          <a:p>
            <a:endParaRPr lang="es-MX" dirty="0" smtClean="0"/>
          </a:p>
          <a:p>
            <a:r>
              <a:rPr lang="es-MX" dirty="0" smtClean="0"/>
              <a:t>Por ejemplo: Investigación sobre el futbol mexicano</a:t>
            </a:r>
          </a:p>
          <a:p>
            <a:r>
              <a:rPr lang="es-MX" dirty="0" smtClean="0"/>
              <a:t>1. Determinar el número de jugadores del país</a:t>
            </a:r>
          </a:p>
          <a:p>
            <a:r>
              <a:rPr lang="es-MX" dirty="0" smtClean="0"/>
              <a:t>2. Determinar el número de jugadores posibles para encuestar.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Definiendo que es una encuesta.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“La función de una encuesta consiste en recabar información verídica y pertinente sobre un fenómeno (…) mediante la aplicación y evaluación de un cuestionario (…) se busca recabar datos que parecen ser típicos o mayoritarios para el colectivo en cuestión, generalmente para contrastar alguna hipótesis  sobre el universo o la población estadística que se investiga” (</a:t>
            </a:r>
            <a:r>
              <a:rPr lang="es-MX" dirty="0" err="1" smtClean="0"/>
              <a:t>Dietrich</a:t>
            </a:r>
            <a:r>
              <a:rPr lang="es-MX" dirty="0" smtClean="0"/>
              <a:t>: 1996: 155)</a:t>
            </a:r>
          </a:p>
          <a:p>
            <a:endParaRPr lang="es-MX" dirty="0" smtClean="0"/>
          </a:p>
          <a:p>
            <a:r>
              <a:rPr lang="es-MX" dirty="0" smtClean="0"/>
              <a:t>DIETRICH HEINZ.(1996) Nueva guía para la investigación científica. </a:t>
            </a:r>
            <a:r>
              <a:rPr lang="es-MX" dirty="0" err="1" smtClean="0"/>
              <a:t>Mexico</a:t>
            </a:r>
            <a:r>
              <a:rPr lang="es-MX" dirty="0" smtClean="0"/>
              <a:t>: Icaria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encuesta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Para que una encuesta arroje información significativa, debemos cumplir con dos condiciones:</a:t>
            </a:r>
          </a:p>
          <a:p>
            <a:pPr>
              <a:buNone/>
            </a:pPr>
            <a:endParaRPr lang="es-MX" dirty="0" smtClean="0"/>
          </a:p>
          <a:p>
            <a:pPr marL="514350" indent="-514350">
              <a:buAutoNum type="arabicPeriod"/>
            </a:pPr>
            <a:r>
              <a:rPr lang="es-MX" dirty="0" smtClean="0"/>
              <a:t>Tener un método de selección de la muestra (individuos de una población determinada)</a:t>
            </a:r>
          </a:p>
          <a:p>
            <a:pPr marL="514350" indent="-514350">
              <a:buAutoNum type="arabicPeriod"/>
            </a:pPr>
            <a:r>
              <a:rPr lang="es-MX" dirty="0" smtClean="0"/>
              <a:t>Delimitar el tamaño de la muestra (que sea lo suficientemente grande para poder establecer ciertos criterios y generalidades sobre el objeto de investigación atendido, puede ser un país, una localidad, una colonia)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Formas de muestreo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Muestreo simple aleatorio, primero se elabora una lista con todos los individuos, y se numeran, luego se elige al azar a los números de la lista.</a:t>
            </a:r>
          </a:p>
          <a:p>
            <a:r>
              <a:rPr lang="es-MX" dirty="0" smtClean="0"/>
              <a:t>Muestreo aleatorio sistemático, se elabora una lista numerada de individuos llamada universo de la encuesta, se saca el coeficiente de elevación por ejemplo</a:t>
            </a:r>
          </a:p>
          <a:p>
            <a:pPr>
              <a:buNone/>
            </a:pPr>
            <a:r>
              <a:rPr lang="es-MX" dirty="0" smtClean="0"/>
              <a:t> </a:t>
            </a:r>
            <a:r>
              <a:rPr lang="es-MX" dirty="0" smtClean="0"/>
              <a:t>   980/150=6.5  con el coeficiente de elevación vamos tomando una muestra del universo y cada seis individuos de la lista tomaremos a uno.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Formas de muestreo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Muestreo aleatorio estratificado, se subdivide el universo en estratos de acuerdo a cierto criterio de estratificación, y se reparte el tamaño de la muestra en cada estrato. La estratificación puede ser numérica u obedecer a cierto criterio, edad, género, etc.</a:t>
            </a:r>
          </a:p>
          <a:p>
            <a:r>
              <a:rPr lang="es-MX" dirty="0" smtClean="0"/>
              <a:t>La muestra aleatoria significa que todos los miembros del universo tienen la posibilidad de entrar en la encuesta.</a:t>
            </a:r>
          </a:p>
          <a:p>
            <a:r>
              <a:rPr lang="es-MX" dirty="0" smtClean="0"/>
              <a:t>Entendamos la influencia subjetiva del muestreo para valorar los datos de las encuestas.</a:t>
            </a:r>
          </a:p>
          <a:p>
            <a:r>
              <a:rPr lang="es-MX" dirty="0" smtClean="0"/>
              <a:t>Arroja datos cualitativos, estadísticos, porcentajes, números, cifras, más que datos cualitativos que serían opiniones.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Encuesta de un restaurante: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MX" sz="6400" dirty="0" smtClean="0"/>
              <a:t>Con </a:t>
            </a:r>
            <a:r>
              <a:rPr lang="es-MX" sz="6400" dirty="0"/>
              <a:t>objeto de brindarle un mejor servicio, le pedimos conteste por favor estas breves preguntas.</a:t>
            </a:r>
          </a:p>
          <a:p>
            <a:pPr>
              <a:buNone/>
            </a:pPr>
            <a:r>
              <a:rPr lang="es-MX" sz="6400" dirty="0"/>
              <a:t>1. ¿Qué le pareció la comida?</a:t>
            </a:r>
          </a:p>
          <a:p>
            <a:pPr>
              <a:buNone/>
            </a:pPr>
            <a:r>
              <a:rPr lang="es-MX" sz="6400" dirty="0"/>
              <a:t>excelente       buena      regular      mala</a:t>
            </a:r>
          </a:p>
          <a:p>
            <a:pPr>
              <a:buNone/>
            </a:pPr>
            <a:r>
              <a:rPr lang="es-MX" sz="6400" dirty="0"/>
              <a:t>2. El servicio fue...</a:t>
            </a:r>
          </a:p>
          <a:p>
            <a:pPr>
              <a:buNone/>
            </a:pPr>
            <a:r>
              <a:rPr lang="es-MX" sz="6400" dirty="0"/>
              <a:t>excelente       bueno     regular       malo</a:t>
            </a:r>
          </a:p>
          <a:p>
            <a:pPr>
              <a:buNone/>
            </a:pPr>
            <a:r>
              <a:rPr lang="es-MX" sz="6400" dirty="0"/>
              <a:t>3. El lugar le parece...</a:t>
            </a:r>
          </a:p>
          <a:p>
            <a:pPr>
              <a:buNone/>
            </a:pPr>
            <a:r>
              <a:rPr lang="es-MX" sz="6400" dirty="0"/>
              <a:t>Agradable     Bonito        Sin trascendencia         Feo</a:t>
            </a:r>
          </a:p>
          <a:p>
            <a:pPr>
              <a:buNone/>
            </a:pPr>
            <a:r>
              <a:rPr lang="es-MX" sz="6400" dirty="0"/>
              <a:t>4. Los baños (si los visitó) le </a:t>
            </a:r>
            <a:r>
              <a:rPr lang="es-MX" sz="6400" dirty="0" err="1"/>
              <a:t>parecierón</a:t>
            </a:r>
            <a:r>
              <a:rPr lang="es-MX" sz="6400" dirty="0"/>
              <a:t>:</a:t>
            </a:r>
          </a:p>
          <a:p>
            <a:pPr>
              <a:buNone/>
            </a:pPr>
            <a:r>
              <a:rPr lang="es-MX" sz="6400" dirty="0"/>
              <a:t>Limpios        Sucios        Muy sucios</a:t>
            </a:r>
          </a:p>
          <a:p>
            <a:pPr>
              <a:buNone/>
            </a:pPr>
            <a:r>
              <a:rPr lang="es-MX" sz="6400" dirty="0"/>
              <a:t>5. El servicio de </a:t>
            </a:r>
            <a:r>
              <a:rPr lang="es-MX" sz="6400" dirty="0" err="1"/>
              <a:t>valet</a:t>
            </a:r>
            <a:r>
              <a:rPr lang="es-MX" sz="6400" dirty="0"/>
              <a:t> parking fue:</a:t>
            </a:r>
          </a:p>
          <a:p>
            <a:pPr>
              <a:buNone/>
            </a:pPr>
            <a:r>
              <a:rPr lang="es-MX" sz="6400" dirty="0"/>
              <a:t>Rápido     lento      regular</a:t>
            </a:r>
          </a:p>
          <a:p>
            <a:pPr>
              <a:buNone/>
            </a:pPr>
            <a:r>
              <a:rPr lang="es-MX" sz="6400" dirty="0"/>
              <a:t>6. Le gusto el restaurante</a:t>
            </a:r>
          </a:p>
          <a:p>
            <a:pPr>
              <a:buNone/>
            </a:pPr>
            <a:r>
              <a:rPr lang="es-MX" sz="6400" dirty="0"/>
              <a:t>sí        </a:t>
            </a:r>
            <a:r>
              <a:rPr lang="es-MX" sz="6400" dirty="0" smtClean="0"/>
              <a:t>no</a:t>
            </a:r>
            <a:endParaRPr lang="es-MX" sz="6400" dirty="0"/>
          </a:p>
          <a:p>
            <a:pPr>
              <a:buNone/>
            </a:pPr>
            <a:r>
              <a:rPr lang="es-MX" sz="6400" dirty="0"/>
              <a:t>7. Los precios se le hicieron:</a:t>
            </a:r>
          </a:p>
          <a:p>
            <a:pPr>
              <a:buNone/>
            </a:pPr>
            <a:r>
              <a:rPr lang="es-MX" sz="6400" dirty="0"/>
              <a:t>muy caros          </a:t>
            </a:r>
            <a:r>
              <a:rPr lang="es-MX" sz="6400" dirty="0" err="1"/>
              <a:t>caros</a:t>
            </a:r>
            <a:r>
              <a:rPr lang="es-MX" sz="6400" dirty="0"/>
              <a:t>         normales        baratos</a:t>
            </a:r>
          </a:p>
          <a:p>
            <a:pPr>
              <a:buNone/>
            </a:pPr>
            <a:r>
              <a:rPr lang="es-MX" sz="6400" dirty="0"/>
              <a:t>8. Regresaría a  comer aquí:</a:t>
            </a:r>
          </a:p>
          <a:p>
            <a:pPr>
              <a:buNone/>
            </a:pPr>
            <a:r>
              <a:rPr lang="es-MX" sz="6400" dirty="0"/>
              <a:t>sí        no</a:t>
            </a:r>
          </a:p>
          <a:p>
            <a:pPr>
              <a:buNone/>
            </a:pPr>
            <a:r>
              <a:rPr lang="es-MX" sz="6400" dirty="0"/>
              <a:t>9. Recomendaría el lugar:</a:t>
            </a:r>
          </a:p>
          <a:p>
            <a:pPr>
              <a:buNone/>
            </a:pPr>
            <a:r>
              <a:rPr lang="es-MX" sz="6400" dirty="0"/>
              <a:t>sí        no</a:t>
            </a:r>
          </a:p>
          <a:p>
            <a:pPr>
              <a:buNone/>
            </a:pPr>
            <a:r>
              <a:rPr lang="es-MX" sz="6400" dirty="0"/>
              <a:t>10. Algún comentario adicional que guste dejarnos</a:t>
            </a:r>
          </a:p>
          <a:p>
            <a:pPr>
              <a:buNone/>
            </a:pPr>
            <a:r>
              <a:rPr lang="es-MX" sz="6400" dirty="0"/>
              <a:t>Agradecemos su tiempo, fue un placer servirle.</a:t>
            </a:r>
          </a:p>
          <a:p>
            <a:pPr>
              <a:buNone/>
            </a:pPr>
            <a:r>
              <a:rPr lang="es-MX" sz="6400" dirty="0"/>
              <a:t>¡Vuelva pronto!</a:t>
            </a:r>
          </a:p>
          <a:p>
            <a:pPr>
              <a:buNone/>
            </a:pPr>
            <a:r>
              <a:rPr lang="es-MX" sz="4000" dirty="0"/>
              <a:t> </a:t>
            </a:r>
            <a:endParaRPr lang="es-MX" dirty="0"/>
          </a:p>
        </p:txBody>
      </p:sp>
      <p:pic>
        <p:nvPicPr>
          <p:cNvPr id="4" name="3 Imagen" descr="encues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3429000"/>
            <a:ext cx="3714744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Encuesta </a:t>
            </a:r>
            <a:r>
              <a:rPr lang="es-MX" dirty="0" err="1" smtClean="0"/>
              <a:t>aerolinea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s-MX" b="1" dirty="0" smtClean="0"/>
              <a:t>ENCUESTA 2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(Nombre de la aerolínea) Quiere servirle como se merece:</a:t>
            </a:r>
          </a:p>
          <a:p>
            <a:pPr>
              <a:buNone/>
            </a:pPr>
            <a:r>
              <a:rPr lang="es-MX" dirty="0" smtClean="0"/>
              <a:t>Conteste marcando con una cruz la respuesta de su elección</a:t>
            </a:r>
          </a:p>
          <a:p>
            <a:pPr>
              <a:buNone/>
            </a:pPr>
            <a:r>
              <a:rPr lang="es-MX" dirty="0" smtClean="0"/>
              <a:t>1. Las </a:t>
            </a:r>
            <a:r>
              <a:rPr lang="es-MX" dirty="0" err="1" smtClean="0"/>
              <a:t>intalaciones</a:t>
            </a:r>
            <a:r>
              <a:rPr lang="es-MX" dirty="0" smtClean="0"/>
              <a:t> del avión le </a:t>
            </a:r>
            <a:r>
              <a:rPr lang="es-MX" dirty="0" err="1" smtClean="0"/>
              <a:t>parecierón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excelentes         buenas        regulares       malas</a:t>
            </a:r>
          </a:p>
          <a:p>
            <a:pPr>
              <a:buNone/>
            </a:pPr>
            <a:r>
              <a:rPr lang="es-MX" dirty="0" smtClean="0"/>
              <a:t>2. La atención de las sobrecargos fue:</a:t>
            </a:r>
          </a:p>
          <a:p>
            <a:pPr>
              <a:buNone/>
            </a:pPr>
            <a:r>
              <a:rPr lang="es-MX" dirty="0" smtClean="0"/>
              <a:t>excelente           buena          regular           mala</a:t>
            </a:r>
          </a:p>
          <a:p>
            <a:pPr>
              <a:buNone/>
            </a:pPr>
            <a:r>
              <a:rPr lang="es-MX" dirty="0" smtClean="0"/>
              <a:t>3. La comida se le hizo:</a:t>
            </a:r>
          </a:p>
          <a:p>
            <a:pPr>
              <a:buNone/>
            </a:pPr>
            <a:r>
              <a:rPr lang="es-MX" dirty="0" smtClean="0"/>
              <a:t>excelente           buena          regular           mala</a:t>
            </a:r>
          </a:p>
          <a:p>
            <a:pPr>
              <a:buNone/>
            </a:pPr>
            <a:r>
              <a:rPr lang="es-MX" dirty="0" smtClean="0"/>
              <a:t>4. El servicio de bebidas fue:</a:t>
            </a:r>
          </a:p>
          <a:p>
            <a:pPr>
              <a:buNone/>
            </a:pPr>
            <a:r>
              <a:rPr lang="es-MX" dirty="0" smtClean="0"/>
              <a:t>excelente           bueno           regular          malo</a:t>
            </a:r>
          </a:p>
          <a:p>
            <a:pPr>
              <a:buNone/>
            </a:pPr>
            <a:r>
              <a:rPr lang="es-MX" dirty="0" smtClean="0"/>
              <a:t>5. El equipo de seguridad del avión estaba en:</a:t>
            </a:r>
          </a:p>
          <a:p>
            <a:pPr>
              <a:buNone/>
            </a:pPr>
            <a:r>
              <a:rPr lang="es-MX" dirty="0" smtClean="0"/>
              <a:t>buenas condiciones            malas condiciones</a:t>
            </a:r>
          </a:p>
          <a:p>
            <a:pPr>
              <a:buNone/>
            </a:pPr>
            <a:r>
              <a:rPr lang="es-MX" dirty="0" smtClean="0"/>
              <a:t>6. Recibió todas las indicaciones pertinentes para el vuelo y su seguridad por parte de la tripulación:</a:t>
            </a:r>
          </a:p>
          <a:p>
            <a:pPr>
              <a:buNone/>
            </a:pPr>
            <a:r>
              <a:rPr lang="es-MX" dirty="0" smtClean="0"/>
              <a:t>sí       no</a:t>
            </a:r>
          </a:p>
          <a:p>
            <a:pPr>
              <a:buNone/>
            </a:pPr>
            <a:r>
              <a:rPr lang="es-MX" dirty="0" smtClean="0"/>
              <a:t>7. El vuelo salió a la hora estipulada</a:t>
            </a:r>
          </a:p>
          <a:p>
            <a:pPr>
              <a:buNone/>
            </a:pPr>
            <a:r>
              <a:rPr lang="es-MX" dirty="0" smtClean="0"/>
              <a:t>sí       no</a:t>
            </a:r>
          </a:p>
          <a:p>
            <a:pPr>
              <a:buNone/>
            </a:pPr>
            <a:r>
              <a:rPr lang="es-MX" dirty="0" smtClean="0"/>
              <a:t>8. Si tiene algún comentario sea tan amable de </a:t>
            </a:r>
            <a:r>
              <a:rPr lang="es-MX" dirty="0" err="1" smtClean="0"/>
              <a:t>escríbirlo</a:t>
            </a:r>
            <a:r>
              <a:rPr lang="es-MX" dirty="0" smtClean="0"/>
              <a:t> aquí</a:t>
            </a:r>
          </a:p>
          <a:p>
            <a:pPr>
              <a:buNone/>
            </a:pPr>
            <a:r>
              <a:rPr lang="es-MX" dirty="0" smtClean="0"/>
              <a:t>¡Gracias y esperamos que vuelva a volar con nosotros pronto!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</TotalTime>
  <Words>585</Words>
  <Application>Microsoft Office PowerPoint</Application>
  <PresentationFormat>Presentación en pantalla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Equidad</vt:lpstr>
      <vt:lpstr>Universidad del Valle de Puebla</vt:lpstr>
      <vt:lpstr>La encuesta</vt:lpstr>
      <vt:lpstr>Dos cosas a determinar antes de hacer una encuesta.</vt:lpstr>
      <vt:lpstr>Definiendo que es una encuesta.</vt:lpstr>
      <vt:lpstr>La encuesta</vt:lpstr>
      <vt:lpstr>Formas de muestreo</vt:lpstr>
      <vt:lpstr>Formas de muestreo</vt:lpstr>
      <vt:lpstr>Encuesta de un restaurante:</vt:lpstr>
      <vt:lpstr>Encuesta aerolinea</vt:lpstr>
      <vt:lpstr>Diapositiva 10</vt:lpstr>
      <vt:lpstr>Diapositiva 11</vt:lpstr>
      <vt:lpstr>Diapositiva 12</vt:lpstr>
      <vt:lpstr>Dos enfoques de la investigación</vt:lpstr>
      <vt:lpstr>Ejemplo de una entrevista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Zaria</dc:creator>
  <cp:lastModifiedBy>Zaria</cp:lastModifiedBy>
  <cp:revision>9</cp:revision>
  <dcterms:created xsi:type="dcterms:W3CDTF">2012-08-04T16:34:42Z</dcterms:created>
  <dcterms:modified xsi:type="dcterms:W3CDTF">2012-08-04T17:13:15Z</dcterms:modified>
</cp:coreProperties>
</file>