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2" r:id="rId3"/>
    <p:sldId id="270" r:id="rId4"/>
    <p:sldId id="271" r:id="rId5"/>
    <p:sldId id="282" r:id="rId6"/>
    <p:sldId id="268" r:id="rId7"/>
    <p:sldId id="280" r:id="rId8"/>
    <p:sldId id="281" r:id="rId9"/>
    <p:sldId id="269" r:id="rId10"/>
    <p:sldId id="259" r:id="rId11"/>
    <p:sldId id="273" r:id="rId12"/>
    <p:sldId id="279" r:id="rId13"/>
    <p:sldId id="278" r:id="rId14"/>
    <p:sldId id="277" r:id="rId15"/>
    <p:sldId id="262" r:id="rId16"/>
    <p:sldId id="283" r:id="rId17"/>
    <p:sldId id="284" r:id="rId18"/>
    <p:sldId id="261" r:id="rId19"/>
    <p:sldId id="266" r:id="rId2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CD52E-1906-4457-AA40-4A6F11A783DF}" type="datetimeFigureOut">
              <a:rPr lang="es-MX" smtClean="0"/>
              <a:pPr/>
              <a:t>08/10/2011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8935A-669F-4F28-8026-C9DB6FE287A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CD52E-1906-4457-AA40-4A6F11A783DF}" type="datetimeFigureOut">
              <a:rPr lang="es-MX" smtClean="0"/>
              <a:pPr/>
              <a:t>08/10/2011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8935A-669F-4F28-8026-C9DB6FE287A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CD52E-1906-4457-AA40-4A6F11A783DF}" type="datetimeFigureOut">
              <a:rPr lang="es-MX" smtClean="0"/>
              <a:pPr/>
              <a:t>08/10/2011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8935A-669F-4F28-8026-C9DB6FE287A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CD52E-1906-4457-AA40-4A6F11A783DF}" type="datetimeFigureOut">
              <a:rPr lang="es-MX" smtClean="0"/>
              <a:pPr/>
              <a:t>08/10/2011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8935A-669F-4F28-8026-C9DB6FE287A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CD52E-1906-4457-AA40-4A6F11A783DF}" type="datetimeFigureOut">
              <a:rPr lang="es-MX" smtClean="0"/>
              <a:pPr/>
              <a:t>08/10/2011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8935A-669F-4F28-8026-C9DB6FE287A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CD52E-1906-4457-AA40-4A6F11A783DF}" type="datetimeFigureOut">
              <a:rPr lang="es-MX" smtClean="0"/>
              <a:pPr/>
              <a:t>08/10/2011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8935A-669F-4F28-8026-C9DB6FE287A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CD52E-1906-4457-AA40-4A6F11A783DF}" type="datetimeFigureOut">
              <a:rPr lang="es-MX" smtClean="0"/>
              <a:pPr/>
              <a:t>08/10/2011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8935A-669F-4F28-8026-C9DB6FE287A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CD52E-1906-4457-AA40-4A6F11A783DF}" type="datetimeFigureOut">
              <a:rPr lang="es-MX" smtClean="0"/>
              <a:pPr/>
              <a:t>08/10/2011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8935A-669F-4F28-8026-C9DB6FE287A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CD52E-1906-4457-AA40-4A6F11A783DF}" type="datetimeFigureOut">
              <a:rPr lang="es-MX" smtClean="0"/>
              <a:pPr/>
              <a:t>08/10/2011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8935A-669F-4F28-8026-C9DB6FE287A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CD52E-1906-4457-AA40-4A6F11A783DF}" type="datetimeFigureOut">
              <a:rPr lang="es-MX" smtClean="0"/>
              <a:pPr/>
              <a:t>08/10/2011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8935A-669F-4F28-8026-C9DB6FE287A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CD52E-1906-4457-AA40-4A6F11A783DF}" type="datetimeFigureOut">
              <a:rPr lang="es-MX" smtClean="0"/>
              <a:pPr/>
              <a:t>08/10/2011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8935A-669F-4F28-8026-C9DB6FE287A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CD52E-1906-4457-AA40-4A6F11A783DF}" type="datetimeFigureOut">
              <a:rPr lang="es-MX" smtClean="0"/>
              <a:pPr/>
              <a:t>08/10/2011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8935A-669F-4F28-8026-C9DB6FE287A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jose\Desktop\Plantillas para power\fondo-azul-amarill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98707"/>
          </a:xfrm>
          <a:solidFill>
            <a:schemeClr val="bg1">
              <a:lumMod val="95000"/>
            </a:schemeClr>
          </a:solidFill>
        </p:spPr>
        <p:txBody>
          <a:bodyPr>
            <a:normAutofit fontScale="90000"/>
          </a:bodyPr>
          <a:lstStyle/>
          <a:p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Universidad del Valle de Puebla</a:t>
            </a:r>
            <a:br>
              <a:rPr lang="es-MX" dirty="0" smtClean="0"/>
            </a:br>
            <a:r>
              <a:rPr lang="es-MX" dirty="0" smtClean="0"/>
              <a:t>Investigación Documental y Redacción</a:t>
            </a:r>
            <a:br>
              <a:rPr lang="es-MX" dirty="0" smtClean="0"/>
            </a:b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 dirty="0" smtClean="0"/>
          </a:p>
          <a:p>
            <a:r>
              <a:rPr lang="es-MX" dirty="0" smtClean="0"/>
              <a:t>Lic. Nelson José Gallardo</a:t>
            </a:r>
          </a:p>
          <a:p>
            <a:r>
              <a:rPr lang="es-MX" dirty="0" smtClean="0"/>
              <a:t> y Furlong</a:t>
            </a:r>
            <a:endParaRPr lang="es-MX" dirty="0"/>
          </a:p>
        </p:txBody>
      </p:sp>
      <p:pic>
        <p:nvPicPr>
          <p:cNvPr id="5" name="4 Imagen" descr="logoUVP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071670" cy="20716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Rectángulo"/>
          <p:cNvSpPr/>
          <p:nvPr/>
        </p:nvSpPr>
        <p:spPr>
          <a:xfrm>
            <a:off x="785786" y="4143380"/>
            <a:ext cx="7358114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 smtClean="0"/>
              <a:t>¿Cómo hacer una referencia bibliográfica?</a:t>
            </a:r>
            <a:endParaRPr lang="es-MX" sz="3200" dirty="0"/>
          </a:p>
        </p:txBody>
      </p:sp>
      <p:pic>
        <p:nvPicPr>
          <p:cNvPr id="4" name="3 Marcador de contenido" descr="invierno-acuarel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5 Rectángulo"/>
          <p:cNvSpPr/>
          <p:nvPr/>
        </p:nvSpPr>
        <p:spPr>
          <a:xfrm>
            <a:off x="1643042" y="3929066"/>
            <a:ext cx="5929354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 smtClean="0"/>
              <a:t>¿Cómo hacer una referencia bibliográfica?</a:t>
            </a:r>
            <a:endParaRPr lang="es-MX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jose\Desktop\Plantillas para power\fondo-azul-amarill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Referencias bibliográficas: APA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MX" dirty="0" smtClean="0"/>
              <a:t>1. Autor, A. A.</a:t>
            </a:r>
          </a:p>
          <a:p>
            <a:pPr>
              <a:buNone/>
            </a:pPr>
            <a:r>
              <a:rPr lang="es-MX" dirty="0" smtClean="0"/>
              <a:t>2. (Año). </a:t>
            </a:r>
          </a:p>
          <a:p>
            <a:pPr>
              <a:buNone/>
            </a:pPr>
            <a:r>
              <a:rPr lang="es-MX" dirty="0" smtClean="0"/>
              <a:t>3. </a:t>
            </a:r>
            <a:r>
              <a:rPr lang="es-MX" i="1" dirty="0" smtClean="0"/>
              <a:t>Título del Libro. </a:t>
            </a:r>
          </a:p>
          <a:p>
            <a:pPr>
              <a:buNone/>
            </a:pPr>
            <a:r>
              <a:rPr lang="es-MX" dirty="0" smtClean="0"/>
              <a:t>4. Lugar: </a:t>
            </a:r>
          </a:p>
          <a:p>
            <a:pPr>
              <a:buNone/>
            </a:pPr>
            <a:r>
              <a:rPr lang="es-MX" dirty="0" smtClean="0"/>
              <a:t>5. Editorial.</a:t>
            </a:r>
          </a:p>
          <a:p>
            <a:r>
              <a:rPr lang="es-MX" dirty="0" smtClean="0"/>
              <a:t>Pujol </a:t>
            </a:r>
            <a:r>
              <a:rPr lang="es-MX" dirty="0" err="1" smtClean="0"/>
              <a:t>Bengoechea</a:t>
            </a:r>
            <a:r>
              <a:rPr lang="es-MX" dirty="0" smtClean="0"/>
              <a:t>, B. (1999). </a:t>
            </a:r>
            <a:r>
              <a:rPr lang="es-MX" i="1" dirty="0" smtClean="0"/>
              <a:t>Diccionario de Marketing</a:t>
            </a:r>
            <a:r>
              <a:rPr lang="es-MX" dirty="0" smtClean="0"/>
              <a:t>. Madrid: Cultural.</a:t>
            </a:r>
          </a:p>
          <a:p>
            <a:r>
              <a:rPr lang="es-MX" dirty="0" smtClean="0"/>
              <a:t>Ronco, E. (2000). Aprender a gestionar el cambio. Barcelona: </a:t>
            </a:r>
            <a:r>
              <a:rPr lang="es-MX" dirty="0" err="1" smtClean="0"/>
              <a:t>Paidós</a:t>
            </a:r>
            <a:r>
              <a:rPr lang="es-MX" dirty="0" smtClean="0"/>
              <a:t>. 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jose\Desktop\Plantillas para power\fondo-azul-amarill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Referencia bibliográfica de fuentes electrónicas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dirty="0" smtClean="0"/>
              <a:t>1. Nombre del autor</a:t>
            </a:r>
          </a:p>
          <a:p>
            <a:pPr>
              <a:buNone/>
            </a:pPr>
            <a:r>
              <a:rPr lang="es-MX" dirty="0" smtClean="0"/>
              <a:t>2. Título de la publicación</a:t>
            </a:r>
          </a:p>
          <a:p>
            <a:pPr>
              <a:buNone/>
            </a:pPr>
            <a:r>
              <a:rPr lang="es-MX" dirty="0" smtClean="0"/>
              <a:t>3.Lugar de edición</a:t>
            </a:r>
          </a:p>
          <a:p>
            <a:pPr>
              <a:buNone/>
            </a:pPr>
            <a:r>
              <a:rPr lang="es-MX" dirty="0" smtClean="0"/>
              <a:t>4. Editorial u organización</a:t>
            </a:r>
          </a:p>
          <a:p>
            <a:pPr>
              <a:buNone/>
            </a:pPr>
            <a:r>
              <a:rPr lang="es-MX" dirty="0" smtClean="0"/>
              <a:t>5. Fecha de publicación</a:t>
            </a:r>
          </a:p>
          <a:p>
            <a:pPr>
              <a:buNone/>
            </a:pPr>
            <a:r>
              <a:rPr lang="es-MX" dirty="0" smtClean="0"/>
              <a:t>6. Tipo de medio</a:t>
            </a:r>
          </a:p>
          <a:p>
            <a:pPr>
              <a:buNone/>
            </a:pPr>
            <a:r>
              <a:rPr lang="es-MX" dirty="0" smtClean="0"/>
              <a:t>7. Nombre y dirección del sitio en internet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jose\Desktop\Plantillas para power\fondo-azul-amarill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Observación 1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La observación tiene varias formas, y es un recurso para obtener información de manera directa sobre la realidad.</a:t>
            </a:r>
          </a:p>
          <a:p>
            <a:r>
              <a:rPr lang="es-MX" dirty="0" smtClean="0"/>
              <a:t>Obtenemos datos de primera mano</a:t>
            </a:r>
          </a:p>
          <a:p>
            <a:r>
              <a:rPr lang="es-MX" dirty="0" smtClean="0"/>
              <a:t>Aporta información novedosa, pues plantea hacerlo por nosotros mismos y obtener resultados propios.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jose\Desktop\Plantillas para power\fondo-azul-amarill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Observacion</a:t>
            </a:r>
            <a:r>
              <a:rPr lang="es-MX" dirty="0" smtClean="0"/>
              <a:t> 2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 smtClean="0"/>
              <a:t>Hay diferentes tipos de observación:</a:t>
            </a:r>
          </a:p>
          <a:p>
            <a:r>
              <a:rPr lang="es-MX" dirty="0" smtClean="0"/>
              <a:t>1. </a:t>
            </a:r>
            <a:r>
              <a:rPr lang="es-MX" b="1" dirty="0" smtClean="0"/>
              <a:t>No estructurada </a:t>
            </a:r>
            <a:r>
              <a:rPr lang="es-MX" dirty="0" smtClean="0"/>
              <a:t>(se observa sin instrumentos de precisión)</a:t>
            </a:r>
          </a:p>
          <a:p>
            <a:r>
              <a:rPr lang="es-MX" dirty="0" smtClean="0"/>
              <a:t>2. </a:t>
            </a:r>
            <a:r>
              <a:rPr lang="es-MX" b="1" dirty="0" smtClean="0"/>
              <a:t>Estructurada</a:t>
            </a:r>
            <a:r>
              <a:rPr lang="es-MX" dirty="0" smtClean="0"/>
              <a:t> (sistemática, instrumentada, ordenada, regulada, basarse en las hipótesis)</a:t>
            </a:r>
          </a:p>
          <a:p>
            <a:r>
              <a:rPr lang="es-MX" dirty="0" smtClean="0"/>
              <a:t>3. </a:t>
            </a:r>
            <a:r>
              <a:rPr lang="es-MX" b="1" dirty="0" smtClean="0"/>
              <a:t>Observación participante </a:t>
            </a:r>
            <a:r>
              <a:rPr lang="es-MX" dirty="0" smtClean="0"/>
              <a:t>(tomar parte de los procesos que se investigan)</a:t>
            </a:r>
          </a:p>
          <a:p>
            <a:r>
              <a:rPr lang="es-MX" dirty="0" smtClean="0"/>
              <a:t>4. </a:t>
            </a:r>
            <a:r>
              <a:rPr lang="es-MX" b="1" dirty="0" smtClean="0"/>
              <a:t>Observación de campo</a:t>
            </a:r>
          </a:p>
          <a:p>
            <a:r>
              <a:rPr lang="es-MX" dirty="0" smtClean="0"/>
              <a:t>5. </a:t>
            </a:r>
            <a:r>
              <a:rPr lang="es-MX" b="1" dirty="0" smtClean="0"/>
              <a:t>Observación de laboratorio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invierno-acuarel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Rectángulo"/>
          <p:cNvSpPr/>
          <p:nvPr/>
        </p:nvSpPr>
        <p:spPr>
          <a:xfrm>
            <a:off x="1000100" y="4500570"/>
            <a:ext cx="7358114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 smtClean="0"/>
              <a:t>¿Por qué es importante observar?</a:t>
            </a:r>
            <a:endParaRPr lang="es-MX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invierno-acuarel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Rectángulo"/>
          <p:cNvSpPr/>
          <p:nvPr/>
        </p:nvSpPr>
        <p:spPr>
          <a:xfrm>
            <a:off x="1000100" y="4500570"/>
            <a:ext cx="7358114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 smtClean="0"/>
              <a:t>¿Qué observaría respecto a mi investigación?</a:t>
            </a:r>
            <a:endParaRPr lang="es-MX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invierno-acuarel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Rectángulo"/>
          <p:cNvSpPr/>
          <p:nvPr/>
        </p:nvSpPr>
        <p:spPr>
          <a:xfrm>
            <a:off x="1000100" y="4500570"/>
            <a:ext cx="7358114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 smtClean="0"/>
              <a:t>¿Qué observaría para apoyar mis hipótesis?</a:t>
            </a:r>
            <a:endParaRPr lang="es-MX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invierno-acuarel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3 Marcador de contenido" descr="005Gladioli1907Oiloncanvas_thumb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005Gladioli1907Oiloncanvas_thumb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.</a:t>
            </a:r>
            <a:endParaRPr lang="es-MX" dirty="0"/>
          </a:p>
        </p:txBody>
      </p:sp>
      <p:sp>
        <p:nvSpPr>
          <p:cNvPr id="5" name="4 Rectángulo"/>
          <p:cNvSpPr/>
          <p:nvPr/>
        </p:nvSpPr>
        <p:spPr>
          <a:xfrm>
            <a:off x="1000100" y="1500174"/>
            <a:ext cx="7429552" cy="33575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es-MX" dirty="0" smtClean="0"/>
              <a:t>Recopilación de la información</a:t>
            </a:r>
          </a:p>
          <a:p>
            <a:pPr marL="342900" indent="-342900" algn="ctr">
              <a:buAutoNum type="arabicPeriod"/>
            </a:pPr>
            <a:r>
              <a:rPr lang="es-MX" dirty="0" smtClean="0"/>
              <a:t>Reconocimiento de fuentes documentales</a:t>
            </a:r>
          </a:p>
          <a:p>
            <a:pPr marL="342900" indent="-342900" algn="ctr">
              <a:buAutoNum type="arabicPeriod"/>
            </a:pPr>
            <a:r>
              <a:rPr lang="es-MX" dirty="0" smtClean="0"/>
              <a:t>Tipos de observación y ejercicio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jose\Desktop\Plantillas para power\fondo-rojo-amarill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La ciencia trabaja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dirty="0" smtClean="0"/>
              <a:t>1. Un sujeto que conoce, analiza guiado por sus intereses de conocimiento</a:t>
            </a:r>
          </a:p>
          <a:p>
            <a:r>
              <a:rPr lang="es-MX" dirty="0" smtClean="0"/>
              <a:t>2. Un objeto de investigación que se puede conocer.</a:t>
            </a:r>
          </a:p>
          <a:p>
            <a:r>
              <a:rPr lang="es-MX" dirty="0" smtClean="0"/>
              <a:t>3. Un sistema de conocimientos científicos establecidos</a:t>
            </a:r>
          </a:p>
          <a:p>
            <a:r>
              <a:rPr lang="es-MX" dirty="0" smtClean="0"/>
              <a:t>4. Un método de contrastación:</a:t>
            </a:r>
          </a:p>
          <a:p>
            <a:pPr>
              <a:buNone/>
            </a:pPr>
            <a:r>
              <a:rPr lang="es-MX" dirty="0" smtClean="0"/>
              <a:t>                Hipótesis</a:t>
            </a:r>
          </a:p>
          <a:p>
            <a:pPr>
              <a:buNone/>
            </a:pPr>
            <a:r>
              <a:rPr lang="es-MX" dirty="0" smtClean="0"/>
              <a:t>                Método de contrastación</a:t>
            </a:r>
          </a:p>
          <a:p>
            <a:pPr>
              <a:buNone/>
            </a:pPr>
            <a:r>
              <a:rPr lang="es-MX" dirty="0" smtClean="0"/>
              <a:t>                Interpretación final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jose\Desktop\Plantillas para power\fondo-rojo-amarill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Características delas fuentes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Confiabilidad</a:t>
            </a:r>
          </a:p>
          <a:p>
            <a:r>
              <a:rPr lang="es-MX" dirty="0" smtClean="0"/>
              <a:t>Actualidad</a:t>
            </a:r>
          </a:p>
          <a:p>
            <a:r>
              <a:rPr lang="es-MX" dirty="0" smtClean="0"/>
              <a:t>Utilidad</a:t>
            </a:r>
          </a:p>
          <a:p>
            <a:endParaRPr lang="es-MX" dirty="0" smtClean="0"/>
          </a:p>
          <a:p>
            <a:r>
              <a:rPr lang="es-MX" dirty="0" smtClean="0"/>
              <a:t>Crítica</a:t>
            </a:r>
          </a:p>
          <a:p>
            <a:r>
              <a:rPr lang="es-MX" dirty="0" smtClean="0"/>
              <a:t>Contraste</a:t>
            </a:r>
          </a:p>
          <a:p>
            <a:r>
              <a:rPr lang="es-MX" dirty="0" smtClean="0"/>
              <a:t>Respeto</a:t>
            </a:r>
          </a:p>
          <a:p>
            <a:endParaRPr lang="es-MX" dirty="0" smtClean="0"/>
          </a:p>
        </p:txBody>
      </p:sp>
      <p:sp>
        <p:nvSpPr>
          <p:cNvPr id="6" name="5 Flecha izquierda"/>
          <p:cNvSpPr/>
          <p:nvPr/>
        </p:nvSpPr>
        <p:spPr>
          <a:xfrm>
            <a:off x="4143372" y="1643050"/>
            <a:ext cx="3214710" cy="171451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Flecha derecha"/>
          <p:cNvSpPr/>
          <p:nvPr/>
        </p:nvSpPr>
        <p:spPr>
          <a:xfrm>
            <a:off x="4643438" y="4214818"/>
            <a:ext cx="3500462" cy="17859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jose\Desktop\Plantillas para power\fondo-rojo-amarill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Características delas fuentes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 smtClean="0"/>
          </a:p>
          <a:p>
            <a:r>
              <a:rPr lang="es-MX" sz="3600" dirty="0" smtClean="0"/>
              <a:t>Fuentes académicas conocidas, información </a:t>
            </a:r>
            <a:r>
              <a:rPr lang="es-MX" sz="3600" i="1" dirty="0" smtClean="0"/>
              <a:t>cualitativa y cuantitativa.</a:t>
            </a:r>
          </a:p>
          <a:p>
            <a:r>
              <a:rPr lang="es-MX" sz="3600" dirty="0" smtClean="0"/>
              <a:t> Vigencia de la información y los años de publicación  (un libro puede ser viejo pero tener información útil)</a:t>
            </a:r>
            <a:r>
              <a:rPr lang="es-MX" dirty="0" smtClean="0"/>
              <a:t>.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jose\Desktop\Plantillas para power\fondo-rojo-amarill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Respecto a las fuentes 1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Citar correctamente nos ayudara a tener una escritura responsable.</a:t>
            </a:r>
          </a:p>
          <a:p>
            <a:r>
              <a:rPr lang="es-MX" dirty="0" smtClean="0"/>
              <a:t>Exponer las ideas de otros dentro de su contexto.</a:t>
            </a:r>
          </a:p>
          <a:p>
            <a:r>
              <a:rPr lang="es-MX" dirty="0" smtClean="0"/>
              <a:t>No copiar ni párrafos ni oraciones, sino procesar las ideas.</a:t>
            </a:r>
          </a:p>
          <a:p>
            <a:r>
              <a:rPr lang="es-MX" dirty="0" smtClean="0"/>
              <a:t>Escribir en nuestros propios términos.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jose\Desktop\Plantillas para power\fondo-rojo-amarill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Respecto a las fuentes 2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dirty="0" smtClean="0"/>
              <a:t>Fuentes primarias: son datos de primera mano recopiladas directamente</a:t>
            </a:r>
          </a:p>
          <a:p>
            <a:pPr>
              <a:buNone/>
            </a:pPr>
            <a:r>
              <a:rPr lang="es-MX" dirty="0" smtClean="0"/>
              <a:t>Fuentes secundarias: Suelen ser textos, cosas escritas por otros</a:t>
            </a:r>
          </a:p>
          <a:p>
            <a:pPr>
              <a:buNone/>
            </a:pPr>
            <a:r>
              <a:rPr lang="es-MX" dirty="0" smtClean="0"/>
              <a:t>Fuentes terciarias: Selección y recopilación de fuentes primarias y secundarias (bibliografías, catálogos, directorios)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jose\Desktop\Plantillas para power\fondo-rojo-amarill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Respecto a las fuentes 3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Fuente oral.</a:t>
            </a:r>
          </a:p>
          <a:p>
            <a:r>
              <a:rPr lang="es-MX" dirty="0" smtClean="0"/>
              <a:t>Fuente arqueológica.</a:t>
            </a:r>
          </a:p>
          <a:p>
            <a:r>
              <a:rPr lang="es-MX" dirty="0" smtClean="0"/>
              <a:t>Fuente escrita: (</a:t>
            </a:r>
            <a:r>
              <a:rPr lang="es-MX" dirty="0" err="1" smtClean="0"/>
              <a:t>hemerográfica</a:t>
            </a:r>
            <a:r>
              <a:rPr lang="es-MX" dirty="0" smtClean="0"/>
              <a:t>, epigráfica, archivística).</a:t>
            </a:r>
          </a:p>
          <a:p>
            <a:r>
              <a:rPr lang="es-MX" dirty="0" smtClean="0"/>
              <a:t>Fuente audiovisual (fotográfica y cinematográfica).</a:t>
            </a:r>
          </a:p>
          <a:p>
            <a:r>
              <a:rPr lang="es-MX" dirty="0" smtClean="0"/>
              <a:t>Internet.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jose\Desktop\Plantillas para power\fondo-rojo-amarill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¿Qué debemos hacer respecto a la información recopilada?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A) Comprender</a:t>
            </a:r>
          </a:p>
          <a:p>
            <a:r>
              <a:rPr lang="es-MX" dirty="0" smtClean="0"/>
              <a:t>B) Jerarquizar</a:t>
            </a:r>
          </a:p>
          <a:p>
            <a:r>
              <a:rPr lang="es-MX" dirty="0" smtClean="0"/>
              <a:t>C) Asimilar</a:t>
            </a:r>
          </a:p>
          <a:p>
            <a:endParaRPr lang="es-MX" dirty="0" smtClean="0"/>
          </a:p>
          <a:p>
            <a:r>
              <a:rPr lang="es-MX" dirty="0" smtClean="0"/>
              <a:t>Lo que los libros contienen debe ser procesado, es importante hacerlo por ti mismo.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515</Words>
  <Application>Microsoft Office PowerPoint</Application>
  <PresentationFormat>Presentación en pantalla (4:3)</PresentationFormat>
  <Paragraphs>81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Tema de Office</vt:lpstr>
      <vt:lpstr>  Universidad del Valle de Puebla Investigación Documental y Redacción </vt:lpstr>
      <vt:lpstr>.</vt:lpstr>
      <vt:lpstr>La ciencia trabaja</vt:lpstr>
      <vt:lpstr>Características delas fuentes</vt:lpstr>
      <vt:lpstr>Características delas fuentes</vt:lpstr>
      <vt:lpstr>Respecto a las fuentes 1</vt:lpstr>
      <vt:lpstr>Respecto a las fuentes 2</vt:lpstr>
      <vt:lpstr>Respecto a las fuentes 3</vt:lpstr>
      <vt:lpstr>¿Qué debemos hacer respecto a la información recopilada?</vt:lpstr>
      <vt:lpstr>Diapositiva 10</vt:lpstr>
      <vt:lpstr>Referencias bibliográficas: APA</vt:lpstr>
      <vt:lpstr>Referencia bibliográfica de fuentes electrónicas</vt:lpstr>
      <vt:lpstr>Observación 1</vt:lpstr>
      <vt:lpstr>Observacion 2</vt:lpstr>
      <vt:lpstr>Diapositiva 15</vt:lpstr>
      <vt:lpstr>Diapositiva 16</vt:lpstr>
      <vt:lpstr>Diapositiva 17</vt:lpstr>
      <vt:lpstr>Diapositiva 18</vt:lpstr>
      <vt:lpstr>Diapositiva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Zaria</dc:creator>
  <cp:lastModifiedBy>Zaria</cp:lastModifiedBy>
  <cp:revision>26</cp:revision>
  <dcterms:created xsi:type="dcterms:W3CDTF">2011-09-22T01:36:54Z</dcterms:created>
  <dcterms:modified xsi:type="dcterms:W3CDTF">2011-10-09T01:56:05Z</dcterms:modified>
</cp:coreProperties>
</file>